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5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B657C-A06E-C749-8A70-987CEEC834AD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327CB-8CD0-CE47-85A6-7EA9D269F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85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5D24C-0AFF-9B4E-98B5-41074CD688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27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302F-4AA0-1A4B-8BAF-C8144D5FAF83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E2A9-C769-344A-A33F-84EBEBC2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0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302F-4AA0-1A4B-8BAF-C8144D5FAF83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E2A9-C769-344A-A33F-84EBEBC2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3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302F-4AA0-1A4B-8BAF-C8144D5FAF83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E2A9-C769-344A-A33F-84EBEBC2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6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302F-4AA0-1A4B-8BAF-C8144D5FAF83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E2A9-C769-344A-A33F-84EBEBC2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1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302F-4AA0-1A4B-8BAF-C8144D5FAF83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E2A9-C769-344A-A33F-84EBEBC2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3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302F-4AA0-1A4B-8BAF-C8144D5FAF83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E2A9-C769-344A-A33F-84EBEBC2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6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302F-4AA0-1A4B-8BAF-C8144D5FAF83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E2A9-C769-344A-A33F-84EBEBC2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7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302F-4AA0-1A4B-8BAF-C8144D5FAF83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E2A9-C769-344A-A33F-84EBEBC2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7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302F-4AA0-1A4B-8BAF-C8144D5FAF83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E2A9-C769-344A-A33F-84EBEBC2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4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302F-4AA0-1A4B-8BAF-C8144D5FAF83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E2A9-C769-344A-A33F-84EBEBC2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4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302F-4AA0-1A4B-8BAF-C8144D5FAF83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E2A9-C769-344A-A33F-84EBEBC2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5302F-4AA0-1A4B-8BAF-C8144D5FAF83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7E2A9-C769-344A-A33F-84EBEBC25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1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7356" y="0"/>
            <a:ext cx="8722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Chatty mat: GCSE Photo cards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271" y="692696"/>
            <a:ext cx="3421172" cy="3539431"/>
          </a:xfrm>
          <a:prstGeom prst="rect">
            <a:avLst/>
          </a:prstGeom>
          <a:solidFill>
            <a:srgbClr val="9BFFDA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u="sng" dirty="0" smtClean="0">
                <a:solidFill>
                  <a:schemeClr val="tx1"/>
                </a:solidFill>
              </a:rPr>
              <a:t>To start off:</a:t>
            </a:r>
          </a:p>
          <a:p>
            <a:r>
              <a:rPr lang="en-GB" sz="1400" dirty="0" smtClean="0">
                <a:solidFill>
                  <a:schemeClr val="tx1"/>
                </a:solidFill>
              </a:rPr>
              <a:t>En la </a:t>
            </a:r>
            <a:r>
              <a:rPr lang="en-GB" sz="1400" dirty="0" err="1" smtClean="0">
                <a:solidFill>
                  <a:schemeClr val="tx1"/>
                </a:solidFill>
              </a:rPr>
              <a:t>imagen</a:t>
            </a:r>
            <a:r>
              <a:rPr lang="en-GB" sz="1400" dirty="0" smtClean="0">
                <a:solidFill>
                  <a:schemeClr val="tx1"/>
                </a:solidFill>
              </a:rPr>
              <a:t>…	 	In </a:t>
            </a:r>
            <a:r>
              <a:rPr lang="en-GB" sz="1400" dirty="0">
                <a:solidFill>
                  <a:schemeClr val="tx1"/>
                </a:solidFill>
              </a:rPr>
              <a:t>the </a:t>
            </a:r>
            <a:r>
              <a:rPr lang="en-GB" sz="1400" dirty="0" smtClean="0">
                <a:solidFill>
                  <a:schemeClr val="tx1"/>
                </a:solidFill>
              </a:rPr>
              <a:t>image</a:t>
            </a:r>
          </a:p>
          <a:p>
            <a:r>
              <a:rPr lang="en-GB" sz="1400" dirty="0" smtClean="0">
                <a:solidFill>
                  <a:schemeClr val="tx1"/>
                </a:solidFill>
              </a:rPr>
              <a:t>En la </a:t>
            </a:r>
            <a:r>
              <a:rPr lang="en-GB" sz="1400" dirty="0" err="1">
                <a:solidFill>
                  <a:schemeClr val="tx1"/>
                </a:solidFill>
              </a:rPr>
              <a:t>f</a:t>
            </a:r>
            <a:r>
              <a:rPr lang="en-GB" sz="1400" dirty="0" err="1" smtClean="0">
                <a:solidFill>
                  <a:schemeClr val="tx1"/>
                </a:solidFill>
              </a:rPr>
              <a:t>oto</a:t>
            </a:r>
            <a:r>
              <a:rPr lang="en-GB" sz="1400" dirty="0" smtClean="0">
                <a:solidFill>
                  <a:schemeClr val="tx1"/>
                </a:solidFill>
              </a:rPr>
              <a:t>	…		In the photo</a:t>
            </a:r>
          </a:p>
          <a:p>
            <a:r>
              <a:rPr lang="en-GB" sz="1400" dirty="0" smtClean="0">
                <a:solidFill>
                  <a:schemeClr val="tx1"/>
                </a:solidFill>
              </a:rPr>
              <a:t>Hay… 				There </a:t>
            </a:r>
            <a:r>
              <a:rPr lang="en-GB" sz="1400" dirty="0">
                <a:solidFill>
                  <a:schemeClr val="tx1"/>
                </a:solidFill>
              </a:rPr>
              <a:t>is</a:t>
            </a:r>
            <a:r>
              <a:rPr lang="en-GB" sz="1400" dirty="0" smtClean="0">
                <a:solidFill>
                  <a:schemeClr val="tx1"/>
                </a:solidFill>
              </a:rPr>
              <a:t>/ </a:t>
            </a:r>
            <a:r>
              <a:rPr lang="en-GB" sz="1400" dirty="0">
                <a:solidFill>
                  <a:schemeClr val="tx1"/>
                </a:solidFill>
              </a:rPr>
              <a:t>are</a:t>
            </a:r>
          </a:p>
          <a:p>
            <a:r>
              <a:rPr lang="en-GB" sz="1400" dirty="0" err="1" smtClean="0">
                <a:solidFill>
                  <a:schemeClr val="tx1"/>
                </a:solidFill>
              </a:rPr>
              <a:t>Veo</a:t>
            </a:r>
            <a:r>
              <a:rPr lang="en-GB" sz="1400" dirty="0" smtClean="0">
                <a:solidFill>
                  <a:schemeClr val="tx1"/>
                </a:solidFill>
              </a:rPr>
              <a:t>… 				I  </a:t>
            </a:r>
            <a:r>
              <a:rPr lang="en-GB" sz="1400" dirty="0">
                <a:solidFill>
                  <a:schemeClr val="tx1"/>
                </a:solidFill>
              </a:rPr>
              <a:t>see</a:t>
            </a:r>
          </a:p>
          <a:p>
            <a:r>
              <a:rPr lang="en-GB" sz="1400" dirty="0" smtClean="0">
                <a:solidFill>
                  <a:schemeClr val="tx1"/>
                </a:solidFill>
              </a:rPr>
              <a:t>Se </a:t>
            </a:r>
            <a:r>
              <a:rPr lang="en-GB" sz="1400" dirty="0" err="1" smtClean="0">
                <a:solidFill>
                  <a:schemeClr val="tx1"/>
                </a:solidFill>
              </a:rPr>
              <a:t>puede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ver</a:t>
            </a:r>
            <a:r>
              <a:rPr lang="en-GB" sz="1400" dirty="0" smtClean="0">
                <a:solidFill>
                  <a:schemeClr val="tx1"/>
                </a:solidFill>
              </a:rPr>
              <a:t>…		You </a:t>
            </a:r>
            <a:r>
              <a:rPr lang="en-GB" sz="1400" dirty="0">
                <a:solidFill>
                  <a:schemeClr val="tx1"/>
                </a:solidFill>
              </a:rPr>
              <a:t>can </a:t>
            </a:r>
            <a:r>
              <a:rPr lang="en-GB" sz="1400" dirty="0" smtClean="0">
                <a:solidFill>
                  <a:schemeClr val="tx1"/>
                </a:solidFill>
              </a:rPr>
              <a:t>see</a:t>
            </a:r>
          </a:p>
          <a:p>
            <a:r>
              <a:rPr lang="en-GB" sz="1400" dirty="0" smtClean="0">
                <a:solidFill>
                  <a:schemeClr val="tx1"/>
                </a:solidFill>
              </a:rPr>
              <a:t>La </a:t>
            </a:r>
            <a:r>
              <a:rPr lang="en-GB" sz="1400" dirty="0" err="1" smtClean="0">
                <a:solidFill>
                  <a:schemeClr val="tx1"/>
                </a:solidFill>
              </a:rPr>
              <a:t>foto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muestra</a:t>
            </a:r>
            <a:r>
              <a:rPr lang="en-GB" sz="1400" dirty="0" smtClean="0">
                <a:solidFill>
                  <a:schemeClr val="tx1"/>
                </a:solidFill>
              </a:rPr>
              <a:t>…		The photo shows…</a:t>
            </a:r>
          </a:p>
          <a:p>
            <a:endParaRPr lang="en-GB" sz="1400" dirty="0" smtClean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  <a:p>
            <a:pPr algn="ctr"/>
            <a:r>
              <a:rPr lang="en-GB" sz="1400" b="1" u="sng" dirty="0" smtClean="0">
                <a:solidFill>
                  <a:schemeClr val="tx1"/>
                </a:solidFill>
              </a:rPr>
              <a:t>Be specific!</a:t>
            </a:r>
          </a:p>
          <a:p>
            <a:r>
              <a:rPr lang="en-GB" sz="1400" dirty="0">
                <a:solidFill>
                  <a:schemeClr val="tx1"/>
                </a:solidFill>
              </a:rPr>
              <a:t>E</a:t>
            </a:r>
            <a:r>
              <a:rPr lang="en-GB" sz="1400" dirty="0" smtClean="0">
                <a:solidFill>
                  <a:schemeClr val="tx1"/>
                </a:solidFill>
              </a:rPr>
              <a:t>n primer </a:t>
            </a:r>
            <a:r>
              <a:rPr lang="en-GB" sz="1400" dirty="0" err="1" smtClean="0">
                <a:solidFill>
                  <a:schemeClr val="tx1"/>
                </a:solidFill>
              </a:rPr>
              <a:t>plano</a:t>
            </a:r>
            <a:r>
              <a:rPr lang="en-GB" sz="1400" dirty="0" smtClean="0">
                <a:solidFill>
                  <a:schemeClr val="tx1"/>
                </a:solidFill>
              </a:rPr>
              <a:t>…		In </a:t>
            </a:r>
            <a:r>
              <a:rPr lang="en-GB" sz="1400" dirty="0">
                <a:solidFill>
                  <a:schemeClr val="tx1"/>
                </a:solidFill>
              </a:rPr>
              <a:t>the foreground</a:t>
            </a:r>
          </a:p>
          <a:p>
            <a:r>
              <a:rPr lang="en-GB" sz="1400" dirty="0">
                <a:solidFill>
                  <a:schemeClr val="tx1"/>
                </a:solidFill>
              </a:rPr>
              <a:t>A</a:t>
            </a:r>
            <a:r>
              <a:rPr lang="en-GB" sz="1400" dirty="0" smtClean="0">
                <a:solidFill>
                  <a:schemeClr val="tx1"/>
                </a:solidFill>
              </a:rPr>
              <a:t>l </a:t>
            </a:r>
            <a:r>
              <a:rPr lang="en-GB" sz="1400" dirty="0" err="1" smtClean="0">
                <a:solidFill>
                  <a:schemeClr val="tx1"/>
                </a:solidFill>
              </a:rPr>
              <a:t>fondo</a:t>
            </a:r>
            <a:r>
              <a:rPr lang="en-GB" sz="1400" dirty="0" smtClean="0">
                <a:solidFill>
                  <a:schemeClr val="tx1"/>
                </a:solidFill>
              </a:rPr>
              <a:t>..</a:t>
            </a:r>
            <a:r>
              <a:rPr lang="en-GB" sz="1400" dirty="0">
                <a:solidFill>
                  <a:schemeClr val="tx1"/>
                </a:solidFill>
              </a:rPr>
              <a:t>	</a:t>
            </a:r>
            <a:r>
              <a:rPr lang="en-GB" sz="1400" dirty="0" smtClean="0">
                <a:solidFill>
                  <a:schemeClr val="tx1"/>
                </a:solidFill>
              </a:rPr>
              <a:t>		In </a:t>
            </a:r>
            <a:r>
              <a:rPr lang="en-GB" sz="1400" dirty="0">
                <a:solidFill>
                  <a:schemeClr val="tx1"/>
                </a:solidFill>
              </a:rPr>
              <a:t>the background</a:t>
            </a:r>
          </a:p>
          <a:p>
            <a:r>
              <a:rPr lang="en-GB" sz="1400" dirty="0">
                <a:solidFill>
                  <a:schemeClr val="tx1"/>
                </a:solidFill>
              </a:rPr>
              <a:t>A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>
                <a:solidFill>
                  <a:schemeClr val="tx1"/>
                </a:solidFill>
              </a:rPr>
              <a:t>la </a:t>
            </a:r>
            <a:r>
              <a:rPr lang="en-GB" sz="1400" dirty="0" err="1" smtClean="0">
                <a:solidFill>
                  <a:schemeClr val="tx1"/>
                </a:solidFill>
              </a:rPr>
              <a:t>izquierda</a:t>
            </a:r>
            <a:r>
              <a:rPr lang="en-GB" sz="1400" dirty="0" smtClean="0">
                <a:solidFill>
                  <a:schemeClr val="tx1"/>
                </a:solidFill>
              </a:rPr>
              <a:t>.. 		to </a:t>
            </a:r>
            <a:r>
              <a:rPr lang="en-GB" sz="1400" dirty="0">
                <a:solidFill>
                  <a:schemeClr val="tx1"/>
                </a:solidFill>
              </a:rPr>
              <a:t>the left </a:t>
            </a:r>
          </a:p>
          <a:p>
            <a:r>
              <a:rPr lang="en-GB" sz="1400" dirty="0">
                <a:solidFill>
                  <a:schemeClr val="tx1"/>
                </a:solidFill>
              </a:rPr>
              <a:t>A</a:t>
            </a:r>
            <a:r>
              <a:rPr lang="en-GB" sz="1400" dirty="0" smtClean="0">
                <a:solidFill>
                  <a:schemeClr val="tx1"/>
                </a:solidFill>
              </a:rPr>
              <a:t> la </a:t>
            </a:r>
            <a:r>
              <a:rPr lang="en-GB" sz="1400" dirty="0" err="1" smtClean="0">
                <a:solidFill>
                  <a:schemeClr val="tx1"/>
                </a:solidFill>
              </a:rPr>
              <a:t>derecha</a:t>
            </a:r>
            <a:r>
              <a:rPr lang="en-GB" sz="1400" dirty="0" smtClean="0">
                <a:solidFill>
                  <a:schemeClr val="tx1"/>
                </a:solidFill>
              </a:rPr>
              <a:t>..</a:t>
            </a:r>
            <a:r>
              <a:rPr lang="en-GB" sz="1400" dirty="0">
                <a:solidFill>
                  <a:schemeClr val="tx1"/>
                </a:solidFill>
              </a:rPr>
              <a:t>	</a:t>
            </a:r>
            <a:r>
              <a:rPr lang="en-GB" sz="1400" dirty="0" smtClean="0">
                <a:solidFill>
                  <a:schemeClr val="tx1"/>
                </a:solidFill>
              </a:rPr>
              <a:t>	to </a:t>
            </a:r>
            <a:r>
              <a:rPr lang="en-GB" sz="1400" dirty="0">
                <a:solidFill>
                  <a:schemeClr val="tx1"/>
                </a:solidFill>
              </a:rPr>
              <a:t>the right </a:t>
            </a:r>
          </a:p>
          <a:p>
            <a:r>
              <a:rPr lang="en-GB" sz="1400" dirty="0" err="1" smtClean="0">
                <a:solidFill>
                  <a:schemeClr val="tx1"/>
                </a:solidFill>
              </a:rPr>
              <a:t>Cerca</a:t>
            </a:r>
            <a:r>
              <a:rPr lang="en-GB" sz="1400" dirty="0" smtClean="0">
                <a:solidFill>
                  <a:schemeClr val="tx1"/>
                </a:solidFill>
              </a:rPr>
              <a:t> de..			close </a:t>
            </a:r>
            <a:r>
              <a:rPr lang="en-GB" sz="1400" dirty="0">
                <a:solidFill>
                  <a:schemeClr val="tx1"/>
                </a:solidFill>
              </a:rPr>
              <a:t>to</a:t>
            </a:r>
          </a:p>
          <a:p>
            <a:r>
              <a:rPr lang="en-GB" sz="1400" dirty="0" err="1">
                <a:solidFill>
                  <a:schemeClr val="tx1"/>
                </a:solidFill>
              </a:rPr>
              <a:t>D</a:t>
            </a:r>
            <a:r>
              <a:rPr lang="en-GB" sz="1400" dirty="0" err="1" smtClean="0">
                <a:solidFill>
                  <a:schemeClr val="tx1"/>
                </a:solidFill>
              </a:rPr>
              <a:t>elante</a:t>
            </a:r>
            <a:r>
              <a:rPr lang="en-GB" sz="1400" dirty="0" smtClean="0">
                <a:solidFill>
                  <a:schemeClr val="tx1"/>
                </a:solidFill>
              </a:rPr>
              <a:t> de..			</a:t>
            </a:r>
            <a:r>
              <a:rPr lang="en-GB" sz="1400" dirty="0" err="1">
                <a:solidFill>
                  <a:schemeClr val="tx1"/>
                </a:solidFill>
              </a:rPr>
              <a:t>I</a:t>
            </a:r>
            <a:r>
              <a:rPr lang="en-GB" sz="1400" dirty="0" err="1" smtClean="0">
                <a:solidFill>
                  <a:schemeClr val="tx1"/>
                </a:solidFill>
              </a:rPr>
              <a:t>nfront</a:t>
            </a:r>
            <a:r>
              <a:rPr lang="en-GB" sz="1400" dirty="0" smtClean="0">
                <a:solidFill>
                  <a:schemeClr val="tx1"/>
                </a:solidFill>
              </a:rPr>
              <a:t> of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22213" y="692696"/>
            <a:ext cx="3705480" cy="16004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What’s there?</a:t>
            </a:r>
            <a:endParaRPr lang="en-US" sz="1400" dirty="0"/>
          </a:p>
          <a:p>
            <a:r>
              <a:rPr lang="en-US" sz="1400" dirty="0" smtClean="0"/>
              <a:t>Un hombre/</a:t>
            </a:r>
            <a:r>
              <a:rPr lang="en-US" sz="1400" dirty="0" err="1" smtClean="0"/>
              <a:t>una</a:t>
            </a:r>
            <a:r>
              <a:rPr lang="en-US" sz="1400" dirty="0" smtClean="0"/>
              <a:t> </a:t>
            </a:r>
            <a:r>
              <a:rPr lang="en-US" sz="1400" dirty="0" err="1" smtClean="0"/>
              <a:t>mujer</a:t>
            </a:r>
            <a:r>
              <a:rPr lang="en-US" sz="1400" dirty="0" smtClean="0"/>
              <a:t> 		a man/woman</a:t>
            </a:r>
          </a:p>
          <a:p>
            <a:r>
              <a:rPr lang="en-US" sz="1400" dirty="0" err="1" smtClean="0"/>
              <a:t>Unas</a:t>
            </a:r>
            <a:r>
              <a:rPr lang="en-US" sz="1400" dirty="0" smtClean="0"/>
              <a:t> personas			some people</a:t>
            </a:r>
          </a:p>
          <a:p>
            <a:r>
              <a:rPr lang="en-US" sz="1400" dirty="0" err="1" smtClean="0"/>
              <a:t>Mucha</a:t>
            </a:r>
            <a:r>
              <a:rPr lang="en-US" sz="1400" dirty="0" smtClean="0"/>
              <a:t> </a:t>
            </a:r>
            <a:r>
              <a:rPr lang="en-US" sz="1400" dirty="0" err="1" smtClean="0"/>
              <a:t>gente</a:t>
            </a:r>
            <a:r>
              <a:rPr lang="en-US" sz="1400" dirty="0" smtClean="0"/>
              <a:t> 			lots of people</a:t>
            </a:r>
          </a:p>
          <a:p>
            <a:r>
              <a:rPr lang="en-US" sz="1400" dirty="0" err="1" smtClean="0"/>
              <a:t>Unos</a:t>
            </a:r>
            <a:r>
              <a:rPr lang="en-US" sz="1400" dirty="0" smtClean="0"/>
              <a:t> </a:t>
            </a:r>
            <a:r>
              <a:rPr lang="en-US" sz="1400" dirty="0" err="1" smtClean="0"/>
              <a:t>edificios</a:t>
            </a:r>
            <a:r>
              <a:rPr lang="en-US" sz="1400" dirty="0"/>
              <a:t>	</a:t>
            </a:r>
            <a:r>
              <a:rPr lang="en-US" sz="1400" dirty="0" smtClean="0"/>
              <a:t>		some buildings</a:t>
            </a:r>
          </a:p>
          <a:p>
            <a:r>
              <a:rPr lang="en-US" sz="1400" dirty="0" err="1" smtClean="0"/>
              <a:t>Unos</a:t>
            </a:r>
            <a:r>
              <a:rPr lang="en-US" sz="1400" dirty="0" smtClean="0"/>
              <a:t> </a:t>
            </a:r>
            <a:r>
              <a:rPr lang="en-US" sz="1400" dirty="0" err="1" smtClean="0"/>
              <a:t>árboles</a:t>
            </a:r>
            <a:r>
              <a:rPr lang="en-US" sz="1400" dirty="0" smtClean="0"/>
              <a:t>			some trees</a:t>
            </a:r>
          </a:p>
          <a:p>
            <a:r>
              <a:rPr lang="en-US" sz="1400" dirty="0" err="1" smtClean="0"/>
              <a:t>Una</a:t>
            </a:r>
            <a:r>
              <a:rPr lang="en-US" sz="1400" dirty="0" smtClean="0"/>
              <a:t> </a:t>
            </a:r>
            <a:r>
              <a:rPr lang="en-US" sz="1400" dirty="0" err="1" smtClean="0"/>
              <a:t>escena</a:t>
            </a:r>
            <a:r>
              <a:rPr lang="en-US" sz="1400" dirty="0" smtClean="0"/>
              <a:t> de…			a scene of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271" y="4355236"/>
            <a:ext cx="3421172" cy="1384995"/>
          </a:xfrm>
          <a:prstGeom prst="rect">
            <a:avLst/>
          </a:prstGeom>
          <a:solidFill>
            <a:srgbClr val="FFEC95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Weather</a:t>
            </a:r>
          </a:p>
          <a:p>
            <a:r>
              <a:rPr lang="en-US" sz="1400" dirty="0" err="1" smtClean="0"/>
              <a:t>Hace</a:t>
            </a:r>
            <a:r>
              <a:rPr lang="en-US" sz="1400" dirty="0" smtClean="0"/>
              <a:t> sol			it’s sunny</a:t>
            </a:r>
          </a:p>
          <a:p>
            <a:r>
              <a:rPr lang="en-US" sz="1400" dirty="0" err="1" smtClean="0"/>
              <a:t>Hace</a:t>
            </a:r>
            <a:r>
              <a:rPr lang="en-US" sz="1400" dirty="0" smtClean="0"/>
              <a:t> </a:t>
            </a:r>
            <a:r>
              <a:rPr lang="en-US" sz="1400" dirty="0" err="1" smtClean="0"/>
              <a:t>buen</a:t>
            </a:r>
            <a:r>
              <a:rPr lang="en-US" sz="1400" dirty="0" smtClean="0"/>
              <a:t> </a:t>
            </a:r>
            <a:r>
              <a:rPr lang="en-US" sz="1400" dirty="0" err="1" smtClean="0"/>
              <a:t>tiempo</a:t>
            </a:r>
            <a:r>
              <a:rPr lang="en-US" sz="1400" dirty="0" smtClean="0"/>
              <a:t>		it’s nice weather</a:t>
            </a:r>
          </a:p>
          <a:p>
            <a:r>
              <a:rPr lang="en-US" sz="1400" smtClean="0"/>
              <a:t>Hace</a:t>
            </a:r>
            <a:r>
              <a:rPr lang="en-US" sz="1400" dirty="0" smtClean="0"/>
              <a:t> mal </a:t>
            </a:r>
            <a:r>
              <a:rPr lang="en-US" sz="1400" dirty="0" err="1" smtClean="0"/>
              <a:t>tiempo</a:t>
            </a:r>
            <a:r>
              <a:rPr lang="en-US" sz="1400" dirty="0" smtClean="0"/>
              <a:t>		It’s bad weather</a:t>
            </a:r>
          </a:p>
          <a:p>
            <a:r>
              <a:rPr lang="en-US" sz="1400" dirty="0" err="1" smtClean="0"/>
              <a:t>Está</a:t>
            </a:r>
            <a:r>
              <a:rPr lang="en-US" sz="1400" dirty="0" smtClean="0"/>
              <a:t> </a:t>
            </a:r>
            <a:r>
              <a:rPr lang="en-US" sz="1400" dirty="0" err="1" smtClean="0"/>
              <a:t>lloviendo</a:t>
            </a:r>
            <a:r>
              <a:rPr lang="en-US" sz="1400" dirty="0" smtClean="0"/>
              <a:t>		it’s raining</a:t>
            </a:r>
          </a:p>
          <a:p>
            <a:r>
              <a:rPr lang="en-US" sz="1400" dirty="0" err="1" smtClean="0"/>
              <a:t>Está</a:t>
            </a:r>
            <a:r>
              <a:rPr lang="en-US" sz="1400" dirty="0" smtClean="0"/>
              <a:t> </a:t>
            </a:r>
            <a:r>
              <a:rPr lang="en-US" sz="1400" dirty="0" err="1" smtClean="0"/>
              <a:t>nublado</a:t>
            </a:r>
            <a:r>
              <a:rPr lang="en-US" sz="1400" dirty="0" smtClean="0"/>
              <a:t>		it’s cloudy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22213" y="2389168"/>
            <a:ext cx="3705480" cy="1384995"/>
          </a:xfrm>
          <a:prstGeom prst="rect">
            <a:avLst/>
          </a:prstGeom>
          <a:solidFill>
            <a:srgbClr val="A7FCA2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Describing people</a:t>
            </a:r>
          </a:p>
          <a:p>
            <a:r>
              <a:rPr lang="en-US" sz="1400" dirty="0" err="1" smtClean="0"/>
              <a:t>Parece</a:t>
            </a:r>
            <a:r>
              <a:rPr lang="en-US" sz="1400" dirty="0" smtClean="0"/>
              <a:t>(n)…			he/she/they seem(s)</a:t>
            </a:r>
          </a:p>
          <a:p>
            <a:r>
              <a:rPr lang="en-US" sz="1400" dirty="0" err="1"/>
              <a:t>C</a:t>
            </a:r>
            <a:r>
              <a:rPr lang="en-US" sz="1400" dirty="0" err="1" smtClean="0"/>
              <a:t>ontento</a:t>
            </a:r>
            <a:r>
              <a:rPr lang="en-US" sz="1400" dirty="0" smtClean="0"/>
              <a:t>/a(s)		happy</a:t>
            </a:r>
          </a:p>
          <a:p>
            <a:r>
              <a:rPr lang="en-US" sz="1400" dirty="0" err="1" smtClean="0"/>
              <a:t>Triste</a:t>
            </a:r>
            <a:r>
              <a:rPr lang="en-US" sz="1400" dirty="0" smtClean="0"/>
              <a:t>(s)			sad</a:t>
            </a:r>
          </a:p>
          <a:p>
            <a:r>
              <a:rPr lang="en-US" sz="1400" dirty="0" err="1" smtClean="0"/>
              <a:t>Cansado</a:t>
            </a:r>
            <a:r>
              <a:rPr lang="en-US" sz="1400" dirty="0" smtClean="0"/>
              <a:t>/a(s)		tired</a:t>
            </a:r>
          </a:p>
          <a:p>
            <a:r>
              <a:rPr lang="en-US" sz="1400" dirty="0" err="1" smtClean="0"/>
              <a:t>Enfadado</a:t>
            </a:r>
            <a:r>
              <a:rPr lang="en-US" sz="1400" dirty="0" smtClean="0"/>
              <a:t>/a(s)		angry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22213" y="3924349"/>
            <a:ext cx="3705481" cy="1815882"/>
          </a:xfrm>
          <a:prstGeom prst="rect">
            <a:avLst/>
          </a:prstGeom>
          <a:solidFill>
            <a:srgbClr val="FB9BAF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What are they doing?</a:t>
            </a:r>
          </a:p>
          <a:p>
            <a:pPr algn="ctr"/>
            <a:endParaRPr lang="en-US" sz="1400" b="1" u="sng" dirty="0"/>
          </a:p>
          <a:p>
            <a:r>
              <a:rPr lang="en-US" sz="1400" dirty="0" err="1" smtClean="0"/>
              <a:t>Está</a:t>
            </a:r>
            <a:r>
              <a:rPr lang="en-US" sz="1400" dirty="0" smtClean="0"/>
              <a:t>(n) </a:t>
            </a:r>
            <a:r>
              <a:rPr lang="en-US" sz="1400" dirty="0" err="1" smtClean="0"/>
              <a:t>hablando</a:t>
            </a:r>
            <a:r>
              <a:rPr lang="en-US" sz="1400" dirty="0" smtClean="0"/>
              <a:t>		They are talking</a:t>
            </a:r>
          </a:p>
          <a:p>
            <a:r>
              <a:rPr lang="en-US" sz="1400" dirty="0" err="1" smtClean="0"/>
              <a:t>Está</a:t>
            </a:r>
            <a:r>
              <a:rPr lang="en-US" sz="1400" dirty="0" smtClean="0"/>
              <a:t>(n) </a:t>
            </a:r>
            <a:r>
              <a:rPr lang="en-US" sz="1400" dirty="0" err="1" smtClean="0"/>
              <a:t>discutiendo</a:t>
            </a:r>
            <a:r>
              <a:rPr lang="en-US" sz="1400" dirty="0" smtClean="0"/>
              <a:t>	They are arguing</a:t>
            </a:r>
          </a:p>
          <a:p>
            <a:r>
              <a:rPr lang="en-US" sz="1400" dirty="0" err="1" smtClean="0"/>
              <a:t>Está</a:t>
            </a:r>
            <a:r>
              <a:rPr lang="en-US" sz="1400" dirty="0" smtClean="0"/>
              <a:t>(n) </a:t>
            </a:r>
            <a:r>
              <a:rPr lang="en-US" sz="1400" dirty="0" err="1" smtClean="0"/>
              <a:t>sonriendo</a:t>
            </a:r>
            <a:r>
              <a:rPr lang="en-US" sz="1400" dirty="0" smtClean="0"/>
              <a:t>		They are smiling</a:t>
            </a:r>
          </a:p>
          <a:p>
            <a:r>
              <a:rPr lang="en-US" sz="1400" dirty="0" err="1" smtClean="0"/>
              <a:t>Está</a:t>
            </a:r>
            <a:r>
              <a:rPr lang="en-US" sz="1400" dirty="0" smtClean="0"/>
              <a:t>(n) </a:t>
            </a:r>
            <a:r>
              <a:rPr lang="en-US" sz="1400" dirty="0" err="1" smtClean="0"/>
              <a:t>riendo</a:t>
            </a:r>
            <a:r>
              <a:rPr lang="en-US" sz="1400" dirty="0" smtClean="0"/>
              <a:t>		They are laughing</a:t>
            </a:r>
          </a:p>
          <a:p>
            <a:r>
              <a:rPr lang="en-US" sz="1400" dirty="0" err="1" smtClean="0"/>
              <a:t>Está</a:t>
            </a:r>
            <a:r>
              <a:rPr lang="en-US" sz="1400" dirty="0" smtClean="0"/>
              <a:t>(n) </a:t>
            </a:r>
            <a:r>
              <a:rPr lang="en-US" sz="1400" dirty="0" err="1" smtClean="0"/>
              <a:t>trabajando</a:t>
            </a:r>
            <a:r>
              <a:rPr lang="en-US" sz="1400" dirty="0" smtClean="0"/>
              <a:t>		They are working</a:t>
            </a:r>
          </a:p>
          <a:p>
            <a:r>
              <a:rPr lang="en-US" sz="1400" dirty="0" err="1" smtClean="0"/>
              <a:t>Está</a:t>
            </a:r>
            <a:r>
              <a:rPr lang="en-US" sz="1400" dirty="0" smtClean="0"/>
              <a:t>(n) </a:t>
            </a:r>
            <a:r>
              <a:rPr lang="en-US" sz="1400" dirty="0" err="1" smtClean="0"/>
              <a:t>jugando</a:t>
            </a:r>
            <a:r>
              <a:rPr lang="en-US" sz="1400" dirty="0" smtClean="0"/>
              <a:t>		They are playing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57801" y="692696"/>
            <a:ext cx="1540475" cy="50475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Opinion phrases</a:t>
            </a:r>
          </a:p>
          <a:p>
            <a:endParaRPr lang="en-US" sz="1400" b="1" u="sng" dirty="0"/>
          </a:p>
          <a:p>
            <a:r>
              <a:rPr lang="en-US" sz="1400" dirty="0" err="1" smtClean="0"/>
              <a:t>Creo</a:t>
            </a:r>
            <a:r>
              <a:rPr lang="en-US" sz="1400" dirty="0" smtClean="0"/>
              <a:t> </a:t>
            </a:r>
            <a:r>
              <a:rPr lang="en-US" sz="1400" dirty="0" err="1" smtClean="0"/>
              <a:t>que</a:t>
            </a:r>
            <a:r>
              <a:rPr lang="en-US" sz="1400" dirty="0" smtClean="0"/>
              <a:t>…</a:t>
            </a:r>
          </a:p>
          <a:p>
            <a:r>
              <a:rPr lang="en-US" sz="1400" dirty="0" smtClean="0"/>
              <a:t>I think that</a:t>
            </a:r>
          </a:p>
          <a:p>
            <a:endParaRPr lang="en-US" sz="1400" dirty="0"/>
          </a:p>
          <a:p>
            <a:r>
              <a:rPr lang="en-US" sz="1400" dirty="0" err="1" smtClean="0"/>
              <a:t>Pienso</a:t>
            </a:r>
            <a:r>
              <a:rPr lang="en-US" sz="1400" dirty="0" smtClean="0"/>
              <a:t> </a:t>
            </a:r>
            <a:r>
              <a:rPr lang="en-US" sz="1400" dirty="0" err="1" smtClean="0"/>
              <a:t>que</a:t>
            </a:r>
            <a:r>
              <a:rPr lang="en-US" sz="1400" dirty="0" smtClean="0"/>
              <a:t>…</a:t>
            </a:r>
          </a:p>
          <a:p>
            <a:r>
              <a:rPr lang="en-US" sz="1400" dirty="0" smtClean="0"/>
              <a:t>I think that…</a:t>
            </a:r>
          </a:p>
          <a:p>
            <a:endParaRPr lang="en-US" sz="1400" dirty="0"/>
          </a:p>
          <a:p>
            <a:r>
              <a:rPr lang="en-US" sz="1400" dirty="0" err="1" smtClean="0"/>
              <a:t>Imagino</a:t>
            </a:r>
            <a:r>
              <a:rPr lang="en-US" sz="1400" dirty="0" smtClean="0"/>
              <a:t> </a:t>
            </a:r>
            <a:r>
              <a:rPr lang="en-US" sz="1400" dirty="0" err="1" smtClean="0"/>
              <a:t>que</a:t>
            </a:r>
            <a:r>
              <a:rPr lang="en-US" sz="1400" dirty="0" smtClean="0"/>
              <a:t>…</a:t>
            </a:r>
          </a:p>
          <a:p>
            <a:r>
              <a:rPr lang="en-US" sz="1400" dirty="0" smtClean="0"/>
              <a:t>I imagine that…</a:t>
            </a:r>
          </a:p>
          <a:p>
            <a:endParaRPr lang="en-US" sz="1400" dirty="0"/>
          </a:p>
          <a:p>
            <a:r>
              <a:rPr lang="en-US" sz="1400" dirty="0" err="1" smtClean="0"/>
              <a:t>Supongo</a:t>
            </a:r>
            <a:r>
              <a:rPr lang="en-US" sz="1400" dirty="0" smtClean="0"/>
              <a:t> </a:t>
            </a:r>
            <a:r>
              <a:rPr lang="en-US" sz="1400" dirty="0" err="1" smtClean="0"/>
              <a:t>que</a:t>
            </a:r>
            <a:r>
              <a:rPr lang="en-US" sz="1400" dirty="0" smtClean="0"/>
              <a:t>…</a:t>
            </a:r>
          </a:p>
          <a:p>
            <a:r>
              <a:rPr lang="en-US" sz="1400" dirty="0" smtClean="0"/>
              <a:t>I presume that…</a:t>
            </a:r>
          </a:p>
          <a:p>
            <a:endParaRPr lang="en-US" sz="1400" dirty="0"/>
          </a:p>
          <a:p>
            <a:r>
              <a:rPr lang="en-US" sz="1400" dirty="0" err="1" smtClean="0"/>
              <a:t>Diría</a:t>
            </a:r>
            <a:r>
              <a:rPr lang="en-US" sz="1400" dirty="0" smtClean="0"/>
              <a:t> </a:t>
            </a:r>
            <a:r>
              <a:rPr lang="en-US" sz="1400" dirty="0" err="1" smtClean="0"/>
              <a:t>que</a:t>
            </a:r>
            <a:r>
              <a:rPr lang="en-US" sz="1400" dirty="0" smtClean="0"/>
              <a:t>…</a:t>
            </a:r>
          </a:p>
          <a:p>
            <a:r>
              <a:rPr lang="en-US" sz="1400" dirty="0" smtClean="0"/>
              <a:t>I would say that</a:t>
            </a:r>
          </a:p>
          <a:p>
            <a:endParaRPr lang="en-US" sz="1400" dirty="0"/>
          </a:p>
          <a:p>
            <a:r>
              <a:rPr lang="en-US" sz="1400" dirty="0" smtClean="0"/>
              <a:t>Me </a:t>
            </a:r>
            <a:r>
              <a:rPr lang="en-US" sz="1400" dirty="0" err="1" smtClean="0"/>
              <a:t>parece</a:t>
            </a:r>
            <a:r>
              <a:rPr lang="en-US" sz="1400" dirty="0" smtClean="0"/>
              <a:t> </a:t>
            </a:r>
            <a:r>
              <a:rPr lang="en-US" sz="1400" dirty="0" err="1" smtClean="0"/>
              <a:t>que</a:t>
            </a:r>
            <a:endParaRPr lang="en-US" sz="1400" dirty="0" smtClean="0"/>
          </a:p>
          <a:p>
            <a:r>
              <a:rPr lang="en-US" sz="1400" dirty="0" smtClean="0"/>
              <a:t>It seems to me that..</a:t>
            </a:r>
          </a:p>
          <a:p>
            <a:endParaRPr lang="en-US" sz="1400" dirty="0"/>
          </a:p>
          <a:p>
            <a:r>
              <a:rPr lang="en-US" sz="1400" dirty="0" smtClean="0"/>
              <a:t>Me </a:t>
            </a:r>
            <a:r>
              <a:rPr lang="en-US" sz="1400" dirty="0" err="1" smtClean="0"/>
              <a:t>recuerda</a:t>
            </a:r>
            <a:r>
              <a:rPr lang="en-US" sz="1400" smtClean="0"/>
              <a:t> </a:t>
            </a:r>
            <a:r>
              <a:rPr lang="en-US" sz="1400"/>
              <a:t>a</a:t>
            </a:r>
            <a:r>
              <a:rPr lang="en-US" sz="1400" smtClean="0"/>
              <a:t>…</a:t>
            </a:r>
            <a:endParaRPr lang="en-US" sz="1400" dirty="0" smtClean="0"/>
          </a:p>
          <a:p>
            <a:r>
              <a:rPr lang="en-US" sz="1400" dirty="0" smtClean="0"/>
              <a:t>It reminds me of…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87356" y="5894733"/>
            <a:ext cx="8722449" cy="738664"/>
          </a:xfrm>
          <a:prstGeom prst="rect">
            <a:avLst/>
          </a:prstGeom>
          <a:solidFill>
            <a:srgbClr val="D39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Do you like it?</a:t>
            </a:r>
          </a:p>
          <a:p>
            <a:r>
              <a:rPr lang="en-US" sz="1400" dirty="0" smtClean="0"/>
              <a:t>(No) Me </a:t>
            </a:r>
            <a:r>
              <a:rPr lang="en-US" sz="1400" dirty="0" err="1" smtClean="0"/>
              <a:t>gusta</a:t>
            </a:r>
            <a:r>
              <a:rPr lang="en-US" sz="1400" dirty="0" smtClean="0"/>
              <a:t> la </a:t>
            </a:r>
            <a:r>
              <a:rPr lang="en-US" sz="1400" dirty="0" err="1" smtClean="0"/>
              <a:t>foto</a:t>
            </a:r>
            <a:r>
              <a:rPr lang="en-US" sz="1400" dirty="0" smtClean="0"/>
              <a:t>		</a:t>
            </a:r>
            <a:r>
              <a:rPr lang="en-US" sz="1400" dirty="0" err="1" smtClean="0"/>
              <a:t>porque</a:t>
            </a:r>
            <a:r>
              <a:rPr lang="en-US" sz="1400" dirty="0" smtClean="0"/>
              <a:t>/</a:t>
            </a:r>
            <a:r>
              <a:rPr lang="en-US" sz="1400" dirty="0" err="1" smtClean="0"/>
              <a:t>ya</a:t>
            </a:r>
            <a:r>
              <a:rPr lang="en-US" sz="1400" dirty="0" smtClean="0"/>
              <a:t> </a:t>
            </a:r>
            <a:r>
              <a:rPr lang="en-US" sz="1400" dirty="0" err="1" smtClean="0"/>
              <a:t>que</a:t>
            </a:r>
            <a:r>
              <a:rPr lang="en-US" sz="1400" dirty="0" smtClean="0"/>
              <a:t>/dado </a:t>
            </a:r>
            <a:r>
              <a:rPr lang="en-US" sz="1400" dirty="0" err="1" smtClean="0"/>
              <a:t>que</a:t>
            </a:r>
            <a:r>
              <a:rPr lang="en-US" sz="1400" dirty="0" smtClean="0"/>
              <a:t> 	</a:t>
            </a:r>
            <a:r>
              <a:rPr lang="en-US" sz="1400" dirty="0" err="1" smtClean="0"/>
              <a:t>es</a:t>
            </a:r>
            <a:r>
              <a:rPr lang="en-US" sz="1400" dirty="0" smtClean="0"/>
              <a:t> (it is…)				e.g. </a:t>
            </a:r>
            <a:r>
              <a:rPr lang="en-US" sz="1400" dirty="0" err="1" smtClean="0"/>
              <a:t>bonita</a:t>
            </a:r>
            <a:r>
              <a:rPr lang="en-US" sz="1400" dirty="0" smtClean="0"/>
              <a:t> (pretty)	</a:t>
            </a:r>
          </a:p>
          <a:p>
            <a:r>
              <a:rPr lang="en-US" sz="1400" dirty="0" smtClean="0"/>
              <a:t>I (don’t )like the photo		because				</a:t>
            </a:r>
            <a:r>
              <a:rPr lang="en-US" sz="1400" dirty="0" err="1" smtClean="0"/>
              <a:t>está</a:t>
            </a:r>
            <a:r>
              <a:rPr lang="en-US" sz="1400" dirty="0" smtClean="0"/>
              <a:t> </a:t>
            </a:r>
            <a:r>
              <a:rPr lang="en-US" sz="1400" smtClean="0"/>
              <a:t>llena </a:t>
            </a:r>
            <a:r>
              <a:rPr lang="en-US" sz="1400" dirty="0" smtClean="0"/>
              <a:t>de… (it is full of)	e.g. color (</a:t>
            </a:r>
            <a:r>
              <a:rPr lang="en-US" sz="1400" dirty="0" err="1" smtClean="0"/>
              <a:t>colour</a:t>
            </a:r>
            <a:r>
              <a:rPr lang="en-US" sz="1400" dirty="0" smtClean="0"/>
              <a:t>)</a:t>
            </a:r>
            <a:endParaRPr lang="en-US" sz="1400" b="1" u="sng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040096" y="6371303"/>
            <a:ext cx="41634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38172" y="6371303"/>
            <a:ext cx="25648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751485" y="6357133"/>
            <a:ext cx="25648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AA00273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01" y="0"/>
            <a:ext cx="1102595" cy="689122"/>
          </a:xfrm>
          <a:prstGeom prst="rect">
            <a:avLst/>
          </a:prstGeom>
        </p:spPr>
      </p:pic>
      <p:pic>
        <p:nvPicPr>
          <p:cNvPr id="24" name="Picture 23" descr="AA00273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280626">
            <a:off x="7327693" y="68726"/>
            <a:ext cx="1102595" cy="68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99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On-screen Show (4:3)</PresentationFormat>
  <Paragraphs>70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Caoimhe Crudden</dc:creator>
  <cp:lastModifiedBy>Naomi Davenport</cp:lastModifiedBy>
  <cp:revision>5</cp:revision>
  <dcterms:created xsi:type="dcterms:W3CDTF">2016-10-09T16:20:57Z</dcterms:created>
  <dcterms:modified xsi:type="dcterms:W3CDTF">2017-05-11T15:08:59Z</dcterms:modified>
</cp:coreProperties>
</file>